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7" r:id="rId2"/>
    <p:sldId id="294" r:id="rId3"/>
    <p:sldId id="281" r:id="rId4"/>
    <p:sldId id="280" r:id="rId5"/>
    <p:sldId id="287" r:id="rId6"/>
    <p:sldId id="306" r:id="rId7"/>
    <p:sldId id="288" r:id="rId8"/>
    <p:sldId id="295" r:id="rId9"/>
    <p:sldId id="296" r:id="rId10"/>
    <p:sldId id="297" r:id="rId11"/>
    <p:sldId id="284" r:id="rId12"/>
    <p:sldId id="298" r:id="rId13"/>
    <p:sldId id="301" r:id="rId14"/>
    <p:sldId id="289" r:id="rId15"/>
    <p:sldId id="302" r:id="rId16"/>
    <p:sldId id="300" r:id="rId17"/>
    <p:sldId id="271" r:id="rId18"/>
    <p:sldId id="303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0D0D"/>
    <a:srgbClr val="FDC3C3"/>
    <a:srgbClr val="EA573A"/>
    <a:srgbClr val="FDC9B9"/>
    <a:srgbClr val="F6D8AC"/>
    <a:srgbClr val="993366"/>
    <a:srgbClr val="DDA7C6"/>
    <a:srgbClr val="A3E1E7"/>
    <a:srgbClr val="2D95A3"/>
    <a:srgbClr val="CA8D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1DE6F3-9F4E-45AE-981E-C5DD1C28CCD1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019AC-A42A-4A79-AFFF-1DBCF4B7D7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695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37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533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142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1950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4720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941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626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6174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709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634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6C63D-C9A5-4D23-8573-15B43F4A528E}" type="datetimeFigureOut">
              <a:rPr lang="ru-RU" smtClean="0"/>
              <a:pPr/>
              <a:t>25.06.2021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AC6ABE-7BC0-4615-894F-8DA0B64CBA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457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9.jpe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4.jpeg"/><Relationship Id="rId10" Type="http://schemas.openxmlformats.org/officeDocument/2006/relationships/image" Target="../media/image9.png"/><Relationship Id="rId4" Type="http://schemas.openxmlformats.org/officeDocument/2006/relationships/image" Target="../media/image11.jpeg"/><Relationship Id="rId9" Type="http://schemas.openxmlformats.org/officeDocument/2006/relationships/oleObject" Target="../embeddings/oleObject2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jpe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02AF5E7-F65F-4554-A991-6717DB2BADCC}"/>
              </a:ext>
            </a:extLst>
          </p:cNvPr>
          <p:cNvSpPr txBox="1"/>
          <p:nvPr/>
        </p:nvSpPr>
        <p:spPr>
          <a:xfrm>
            <a:off x="6962115" y="2311076"/>
            <a:ext cx="4519484" cy="199439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Одаренные дети: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опыт, проблемы, перспективы</a:t>
            </a:r>
            <a:endParaRPr lang="ru-RU" sz="48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2D6E88-CF9F-4D40-B4E5-AB25004C338D}"/>
              </a:ext>
            </a:extLst>
          </p:cNvPr>
          <p:cNvSpPr txBox="1"/>
          <p:nvPr/>
        </p:nvSpPr>
        <p:spPr>
          <a:xfrm>
            <a:off x="6078989" y="5003725"/>
            <a:ext cx="5978483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Терентьева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Елена Дмитриевна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/>
            </a:r>
            <a:b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</a:b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н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ачальник</a:t>
            </a: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МКУ «Управление образования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ЕМР»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604020202020204" charset="-52"/>
              <a:cs typeface="Calibri" panose="020F0502020204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5098" y="170394"/>
            <a:ext cx="782374" cy="7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6220" y="5970228"/>
            <a:ext cx="5515780" cy="8877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r="30390"/>
          <a:stretch/>
        </p:blipFill>
        <p:spPr>
          <a:xfrm>
            <a:off x="-1" y="0"/>
            <a:ext cx="6346479" cy="687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7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65683" y="200776"/>
            <a:ext cx="720000" cy="72000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593038"/>
            <a:ext cx="12292208" cy="1358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212718"/>
            <a:ext cx="8137974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Заключительный этап</a:t>
            </a:r>
          </a:p>
          <a:p>
            <a:pPr>
              <a:lnSpc>
                <a:spcPct val="90000"/>
              </a:lnSpc>
            </a:pP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</a:t>
            </a: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еспубликанской олимпиады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605289" y="545769"/>
            <a:ext cx="423761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ПОБЕДИТЕЛЯ И ПРИЗЕРА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539177" y="3465065"/>
            <a:ext cx="8856000" cy="707886"/>
            <a:chOff x="1077362" y="2416286"/>
            <a:chExt cx="8856000" cy="707886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8886833" y="2416286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077362" y="3073243"/>
              <a:ext cx="88560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Группа 1"/>
          <p:cNvGrpSpPr/>
          <p:nvPr/>
        </p:nvGrpSpPr>
        <p:grpSpPr>
          <a:xfrm>
            <a:off x="539177" y="1869508"/>
            <a:ext cx="8919374" cy="3761332"/>
            <a:chOff x="810781" y="2278254"/>
            <a:chExt cx="8919374" cy="3761332"/>
          </a:xfrm>
        </p:grpSpPr>
        <p:grpSp>
          <p:nvGrpSpPr>
            <p:cNvPr id="21" name="Группа 20"/>
            <p:cNvGrpSpPr/>
            <p:nvPr/>
          </p:nvGrpSpPr>
          <p:grpSpPr>
            <a:xfrm>
              <a:off x="853493" y="2278254"/>
              <a:ext cx="8856000" cy="707886"/>
              <a:chOff x="1120074" y="2260083"/>
              <a:chExt cx="8856000" cy="707886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1140736" y="2534634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«СРЕДНЯЯ ШКОЛА №9» 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8886833" y="2260083"/>
                <a:ext cx="47000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7</a:t>
                </a:r>
                <a:endPara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1120074" y="2903966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Группа 24"/>
            <p:cNvGrpSpPr/>
            <p:nvPr/>
          </p:nvGrpSpPr>
          <p:grpSpPr>
            <a:xfrm>
              <a:off x="874155" y="3091414"/>
              <a:ext cx="8856000" cy="707886"/>
              <a:chOff x="504676" y="2275013"/>
              <a:chExt cx="8856000" cy="707886"/>
            </a:xfrm>
          </p:grpSpPr>
          <p:sp>
            <p:nvSpPr>
              <p:cNvPr id="26" name="Прямоугольник 25"/>
              <p:cNvSpPr/>
              <p:nvPr/>
            </p:nvSpPr>
            <p:spPr>
              <a:xfrm>
                <a:off x="504676" y="2390453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</a:t>
                </a:r>
                <a:r>
                  <a:rPr lang="ru-RU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СРЕДНЯЯ ШКОЛА </a:t>
                </a:r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№10»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8250773" y="2275013"/>
                <a:ext cx="47000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  <a:endPara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504676" y="2903966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Группа 32"/>
            <p:cNvGrpSpPr/>
            <p:nvPr/>
          </p:nvGrpSpPr>
          <p:grpSpPr>
            <a:xfrm>
              <a:off x="874155" y="5331700"/>
              <a:ext cx="8856000" cy="707886"/>
              <a:chOff x="1140736" y="2981181"/>
              <a:chExt cx="8856000" cy="707886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1140736" y="3204990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</a:t>
                </a:r>
                <a:r>
                  <a:rPr lang="ru-RU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СРЕДНЯЯ </a:t>
                </a:r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СТАРО-ЮРАШСКАЯ ШКОЛА» 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8886833" y="2981181"/>
                <a:ext cx="47000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1140736" y="3651265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Прямоугольник 36"/>
            <p:cNvSpPr/>
            <p:nvPr/>
          </p:nvSpPr>
          <p:spPr>
            <a:xfrm>
              <a:off x="810781" y="4098336"/>
              <a:ext cx="7712390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МБОУ «ГИМНАЗИЯ №1-ЦЕНТР НАЦИОНАЛЬНОГО ОБРАЗОВАНИЯ» 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39177" y="4150026"/>
            <a:ext cx="8856000" cy="707886"/>
            <a:chOff x="1077362" y="2416286"/>
            <a:chExt cx="8856000" cy="707886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8886833" y="2416286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40" name="Прямая соединительная линия 39"/>
            <p:cNvCxnSpPr/>
            <p:nvPr/>
          </p:nvCxnSpPr>
          <p:spPr>
            <a:xfrm>
              <a:off x="1077362" y="3073243"/>
              <a:ext cx="88560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Прямоугольник 40"/>
          <p:cNvSpPr/>
          <p:nvPr/>
        </p:nvSpPr>
        <p:spPr>
          <a:xfrm>
            <a:off x="539177" y="4346693"/>
            <a:ext cx="77123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МБОУ «ГИМНАЗИЯ №4»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2434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39572" y="137537"/>
            <a:ext cx="782374" cy="7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277156" y="132779"/>
            <a:ext cx="9682624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Снижение 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результативности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4319" y="5807842"/>
            <a:ext cx="12292208" cy="1239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9" name="Прямоугольник 28"/>
          <p:cNvSpPr/>
          <p:nvPr/>
        </p:nvSpPr>
        <p:spPr>
          <a:xfrm>
            <a:off x="4529101" y="1847951"/>
            <a:ext cx="205611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r>
              <a:rPr lang="ru-RU" sz="3600" b="1" dirty="0" smtClean="0">
                <a:ln w="10160">
                  <a:solidFill>
                    <a:srgbClr val="2D95A3"/>
                  </a:solidFill>
                  <a:prstDash val="solid"/>
                </a:ln>
                <a:solidFill>
                  <a:srgbClr val="A3E1E7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PT Sans" panose="020B0503020203020204"/>
                <a:cs typeface="Arial" panose="020B0604020202020204" pitchFamily="34" charset="0"/>
              </a:rPr>
              <a:t> </a:t>
            </a:r>
            <a:r>
              <a:rPr lang="ru-RU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ГОД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	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889516" y="1847951"/>
            <a:ext cx="189834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r>
              <a:rPr lang="ru-RU" sz="3600" b="1" dirty="0" smtClean="0">
                <a:ln w="10160">
                  <a:solidFill>
                    <a:srgbClr val="2D95A3"/>
                  </a:solidFill>
                  <a:prstDash val="solid"/>
                </a:ln>
                <a:solidFill>
                  <a:srgbClr val="A3E1E7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PT Sans" panose="020B0503020203020204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ГОД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5392449"/>
              </p:ext>
            </p:extLst>
          </p:nvPr>
        </p:nvGraphicFramePr>
        <p:xfrm>
          <a:off x="661283" y="2732390"/>
          <a:ext cx="9599246" cy="237744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347320">
                  <a:extLst>
                    <a:ext uri="{9D8B030D-6E8A-4147-A177-3AD203B41FA5}">
                      <a16:colId xmlns:a16="http://schemas.microsoft.com/office/drawing/2014/main" val="3211349718"/>
                    </a:ext>
                  </a:extLst>
                </a:gridCol>
                <a:gridCol w="2344070">
                  <a:extLst>
                    <a:ext uri="{9D8B030D-6E8A-4147-A177-3AD203B41FA5}">
                      <a16:colId xmlns:a16="http://schemas.microsoft.com/office/drawing/2014/main" val="4036336600"/>
                    </a:ext>
                  </a:extLst>
                </a:gridCol>
                <a:gridCol w="2348565">
                  <a:extLst>
                    <a:ext uri="{9D8B030D-6E8A-4147-A177-3AD203B41FA5}">
                      <a16:colId xmlns:a16="http://schemas.microsoft.com/office/drawing/2014/main" val="3967571274"/>
                    </a:ext>
                  </a:extLst>
                </a:gridCol>
                <a:gridCol w="1559291">
                  <a:extLst>
                    <a:ext uri="{9D8B030D-6E8A-4147-A177-3AD203B41FA5}">
                      <a16:colId xmlns:a16="http://schemas.microsoft.com/office/drawing/2014/main" val="217631293"/>
                    </a:ext>
                  </a:extLst>
                </a:gridCol>
              </a:tblGrid>
              <a:tr h="1002716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PT Sans" panose="020B0503020203020204"/>
                          <a:ea typeface="+mn-ea"/>
                          <a:cs typeface="+mn-cs"/>
                        </a:rPr>
                        <a:t>ЗАКЛЮЧИТЕЛЬНЫЙ ЭТАП РЕСПУБЛИКАНСКОЙ ОЛИМПИАДЫ ШКОЛЬНИКОВ  </a:t>
                      </a:r>
                    </a:p>
                    <a:p>
                      <a:pPr algn="ctr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PT Sans" panose="020B0503020203020204"/>
                          <a:ea typeface="+mn-ea"/>
                          <a:cs typeface="+mn-cs"/>
                        </a:rPr>
                        <a:t>4-11 КЛАСС</a:t>
                      </a:r>
                      <a:endParaRPr lang="ru-RU" sz="1600" b="1" kern="1200" baseline="0" dirty="0">
                        <a:solidFill>
                          <a:schemeClr val="tx1"/>
                        </a:solidFill>
                        <a:latin typeface="PT Sans" panose="020B0503020203020204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/>
                        <a:t>23</a:t>
                      </a:r>
                      <a:endParaRPr lang="ru-RU" sz="3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/>
                        <a:t>14</a:t>
                      </a:r>
                      <a:endParaRPr lang="ru-RU" sz="3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0" dirty="0" smtClean="0"/>
                        <a:t>-9</a:t>
                      </a:r>
                      <a:endParaRPr lang="ru-RU" sz="3200" b="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6358892"/>
                  </a:ext>
                </a:extLst>
              </a:tr>
              <a:tr h="1116026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PT Sans" panose="020B0503020203020204"/>
                          <a:ea typeface="+mn-ea"/>
                          <a:cs typeface="+mn-cs"/>
                        </a:rPr>
                        <a:t>ЗАКЛЮЧИТЕЛЬНОМ  ЭТАПЕ  РЕСПУБЛИКАНСКОЙ ОЛИМПИАДЫ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PT Sans" panose="020B0503020203020204"/>
                          <a:ea typeface="+mn-ea"/>
                          <a:cs typeface="+mn-cs"/>
                        </a:rPr>
                        <a:t>«ПУТЬ К ОЛИМПУ» </a:t>
                      </a:r>
                    </a:p>
                    <a:p>
                      <a:pPr marL="0" algn="ctr" defTabSz="914400" rtl="0" eaLnBrk="1" latinLnBrk="0" hangingPunct="1"/>
                      <a:r>
                        <a:rPr lang="ru-RU" sz="1600" b="1" kern="1200" baseline="0" dirty="0" smtClean="0">
                          <a:solidFill>
                            <a:schemeClr val="tx1"/>
                          </a:solidFill>
                          <a:latin typeface="PT Sans" panose="020B0503020203020204"/>
                          <a:ea typeface="+mn-ea"/>
                          <a:cs typeface="+mn-cs"/>
                        </a:rPr>
                        <a:t>9-11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17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9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-8 </a:t>
                      </a:r>
                      <a:endParaRPr lang="ru-RU" sz="32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72940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7747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65683" y="200776"/>
            <a:ext cx="720000" cy="72000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593038"/>
            <a:ext cx="12292208" cy="1358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311378"/>
            <a:ext cx="5526639" cy="6093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Региональный этап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314791" y="1638056"/>
            <a:ext cx="3806341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ПРЕДМЕТОВ </a:t>
            </a:r>
            <a:endParaRPr lang="ru-RU" sz="80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32" y="1638056"/>
            <a:ext cx="4478310" cy="2985540"/>
          </a:xfrm>
          <a:prstGeom prst="rect">
            <a:avLst/>
          </a:prstGeom>
        </p:spPr>
      </p:pic>
      <p:sp>
        <p:nvSpPr>
          <p:cNvPr id="37" name="Прямоугольник 36"/>
          <p:cNvSpPr/>
          <p:nvPr/>
        </p:nvSpPr>
        <p:spPr>
          <a:xfrm>
            <a:off x="5934545" y="2886465"/>
            <a:ext cx="4947720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41</a:t>
            </a:r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УЧЕНИК </a:t>
            </a:r>
            <a:r>
              <a:rPr lang="ru-RU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9-11</a:t>
            </a:r>
            <a:r>
              <a:rPr lang="ru-RU" sz="6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КЛАССОВ 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55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592" y="303539"/>
            <a:ext cx="782374" cy="7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66714" y="127603"/>
            <a:ext cx="6541970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Результативность </a:t>
            </a:r>
          </a:p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участия по предметам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590347"/>
            <a:ext cx="12292208" cy="1434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27" name="Таблица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71469"/>
              </p:ext>
            </p:extLst>
          </p:nvPr>
        </p:nvGraphicFramePr>
        <p:xfrm>
          <a:off x="4624350" y="1714756"/>
          <a:ext cx="6745429" cy="3467934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352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2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2615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ПРЕДМЕТ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РЕЗУЛЬТАТИВНОСТЬ</a:t>
                      </a:r>
                      <a:endParaRPr lang="ru-RU" sz="1800" b="1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7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БИОЛОГИЯ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u="none" strike="noStrike" dirty="0" smtClean="0">
                          <a:effectLst/>
                        </a:rPr>
                        <a:t>4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534035905"/>
                  </a:ext>
                </a:extLst>
              </a:tr>
              <a:tr h="26732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ОБЖ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2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3173714800"/>
                  </a:ext>
                </a:extLst>
              </a:tr>
              <a:tr h="32625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ФИЗИЧЕСКАЯ КУЛЬТУРА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2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4245501915"/>
                  </a:ext>
                </a:extLst>
              </a:tr>
              <a:tr h="3262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ТЕХНОЛОГИЯ 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</a:t>
                      </a:r>
                      <a:endParaRPr lang="ru-RU" sz="1800" b="0" i="0" u="none" strike="noStrike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42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ОБЩЕСТВОЗНАНИЕ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4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НЕМЕЦКИЙ ЯЗЫК 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2475389388"/>
                  </a:ext>
                </a:extLst>
              </a:tr>
              <a:tr h="37400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ПРАВО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baseline="0" dirty="0" smtClean="0">
                          <a:effectLst/>
                        </a:rPr>
                        <a:t>1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195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ГЕОГРАФИЯ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</a:t>
                      </a: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780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ИТОГО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smtClean="0">
                          <a:effectLst/>
                        </a:rPr>
                        <a:t>13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48" y="1946606"/>
            <a:ext cx="3162351" cy="300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4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13354" y="151554"/>
            <a:ext cx="782374" cy="720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6612" y="3951433"/>
            <a:ext cx="642726" cy="60097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64807" y="2699501"/>
            <a:ext cx="35013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ЗАНЯТИЯ В ЛАБОРАТОРИЯХ 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46658" y="148279"/>
            <a:ext cx="7177794" cy="144655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Системная работа </a:t>
            </a:r>
          </a:p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по предмету «Биология»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464065"/>
            <a:ext cx="12292208" cy="1559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62" y="2262394"/>
            <a:ext cx="3548604" cy="236452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364807" y="3435340"/>
            <a:ext cx="24775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ПРОФИЛЬНЫЕ СМЕНЫ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9202" y="4202927"/>
            <a:ext cx="37072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УЧЕБНО-ТРЕНИРОВОЧНЫЕ СБОРЫ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836" r="72671" b="8403"/>
          <a:stretch/>
        </p:blipFill>
        <p:spPr>
          <a:xfrm>
            <a:off x="4432370" y="2480358"/>
            <a:ext cx="691210" cy="588475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56612" y="3232374"/>
            <a:ext cx="642726" cy="600976"/>
          </a:xfrm>
          <a:prstGeom prst="rect">
            <a:avLst/>
          </a:prstGeom>
        </p:spPr>
      </p:pic>
      <p:pic>
        <p:nvPicPr>
          <p:cNvPr id="24" name="Рисунок 23" descr="C:\Users\1021\Desktop\сир.png"/>
          <p:cNvPicPr/>
          <p:nvPr/>
        </p:nvPicPr>
        <p:blipFill>
          <a:blip r:embed="rId8"/>
          <a:srcRect l="14444" r="13704"/>
          <a:stretch>
            <a:fillRect/>
          </a:stretch>
        </p:blipFill>
        <p:spPr bwMode="auto">
          <a:xfrm>
            <a:off x="9945914" y="1477134"/>
            <a:ext cx="2041749" cy="1360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8" name="Объект 2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898996"/>
              </p:ext>
            </p:extLst>
          </p:nvPr>
        </p:nvGraphicFramePr>
        <p:xfrm>
          <a:off x="10109758" y="3116554"/>
          <a:ext cx="1714063" cy="11498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" name="Точечный рисунок" r:id="rId9" imgW="4543560" imgH="3048120" progId="PBrush">
                  <p:embed/>
                </p:oleObj>
              </mc:Choice>
              <mc:Fallback>
                <p:oleObj name="Точечный рисунок" r:id="rId9" imgW="4543560" imgH="3048120" progId="PBrush">
                  <p:embed/>
                  <p:pic>
                    <p:nvPicPr>
                      <p:cNvPr id="0" name="Picture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09758" y="3116554"/>
                        <a:ext cx="1714063" cy="11498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29766966"/>
              </p:ext>
            </p:extLst>
          </p:nvPr>
        </p:nvGraphicFramePr>
        <p:xfrm>
          <a:off x="9675530" y="4341649"/>
          <a:ext cx="2344047" cy="13331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" name="Точечный рисунок" r:id="rId11" imgW="4572000" imgH="2600280" progId="PBrush">
                  <p:embed/>
                </p:oleObj>
              </mc:Choice>
              <mc:Fallback>
                <p:oleObj name="Точечный рисунок" r:id="rId11" imgW="4572000" imgH="2600280" progId="PBrush">
                  <p:embed/>
                  <p:pic>
                    <p:nvPicPr>
                      <p:cNvPr id="0" name="Picture 9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675530" y="4341649"/>
                        <a:ext cx="2344047" cy="13331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1511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65683" y="200776"/>
            <a:ext cx="720000" cy="72000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905605"/>
            <a:ext cx="12292208" cy="10463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407907" y="135686"/>
            <a:ext cx="10098728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Результативность  </a:t>
            </a:r>
          </a:p>
          <a:p>
            <a:pPr>
              <a:lnSpc>
                <a:spcPct val="90000"/>
              </a:lnSpc>
            </a:pP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о</a:t>
            </a: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бразовательных организаций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44533" y="1307588"/>
            <a:ext cx="8919374" cy="4031497"/>
            <a:chOff x="810781" y="1231191"/>
            <a:chExt cx="8919374" cy="4031497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853491" y="1231191"/>
              <a:ext cx="8813290" cy="2192252"/>
              <a:chOff x="1081030" y="1968445"/>
              <a:chExt cx="8856002" cy="2192252"/>
            </a:xfrm>
          </p:grpSpPr>
          <p:sp>
            <p:nvSpPr>
              <p:cNvPr id="19" name="Прямоугольник 18"/>
              <p:cNvSpPr/>
              <p:nvPr/>
            </p:nvSpPr>
            <p:spPr>
              <a:xfrm>
                <a:off x="1081030" y="3791365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«ГИМНАЗИЯ №1-ЦЕНТР НАЦИОНАЛЬНОГО ОБРАЗОВАНИЯ» 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3" name="Прямоугольник 2"/>
              <p:cNvSpPr/>
              <p:nvPr/>
            </p:nvSpPr>
            <p:spPr>
              <a:xfrm>
                <a:off x="8889119" y="1968445"/>
                <a:ext cx="472278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4</a:t>
                </a:r>
              </a:p>
            </p:txBody>
          </p:sp>
          <p:cxnSp>
            <p:nvCxnSpPr>
              <p:cNvPr id="6" name="Прямая соединительная линия 5"/>
              <p:cNvCxnSpPr/>
              <p:nvPr/>
            </p:nvCxnSpPr>
            <p:spPr>
              <a:xfrm>
                <a:off x="1081032" y="2587087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Группа 20"/>
            <p:cNvGrpSpPr/>
            <p:nvPr/>
          </p:nvGrpSpPr>
          <p:grpSpPr>
            <a:xfrm>
              <a:off x="853492" y="1487032"/>
              <a:ext cx="8876663" cy="1182997"/>
              <a:chOff x="1120073" y="1468861"/>
              <a:chExt cx="8876663" cy="1182997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1120073" y="1468861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«СРЕДНЯЯ ШКОЛА №10»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8907956" y="1943972"/>
                <a:ext cx="47000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3</a:t>
                </a:r>
              </a:p>
            </p:txBody>
          </p:sp>
          <p:cxnSp>
            <p:nvCxnSpPr>
              <p:cNvPr id="24" name="Прямая соединительная линия 23"/>
              <p:cNvCxnSpPr/>
              <p:nvPr/>
            </p:nvCxnSpPr>
            <p:spPr>
              <a:xfrm>
                <a:off x="1140736" y="2614026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Группа 24"/>
            <p:cNvGrpSpPr/>
            <p:nvPr/>
          </p:nvGrpSpPr>
          <p:grpSpPr>
            <a:xfrm>
              <a:off x="853491" y="2221259"/>
              <a:ext cx="8876664" cy="1260654"/>
              <a:chOff x="484012" y="1404858"/>
              <a:chExt cx="8876664" cy="1260654"/>
            </a:xfrm>
          </p:grpSpPr>
          <p:sp>
            <p:nvSpPr>
              <p:cNvPr id="26" name="Прямоугольник 25"/>
              <p:cNvSpPr/>
              <p:nvPr/>
            </p:nvSpPr>
            <p:spPr>
              <a:xfrm>
                <a:off x="484012" y="1404858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</a:t>
                </a:r>
                <a:r>
                  <a:rPr lang="ru-RU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ГИМНАЗИЯ </a:t>
                </a:r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№4» 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8250773" y="1957626"/>
                <a:ext cx="47000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8" name="Прямая соединительная линия 27"/>
              <p:cNvCxnSpPr/>
              <p:nvPr/>
            </p:nvCxnSpPr>
            <p:spPr>
              <a:xfrm>
                <a:off x="504676" y="2665512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Группа 28"/>
            <p:cNvGrpSpPr/>
            <p:nvPr/>
          </p:nvGrpSpPr>
          <p:grpSpPr>
            <a:xfrm>
              <a:off x="810781" y="3657407"/>
              <a:ext cx="8856000" cy="707886"/>
              <a:chOff x="1077362" y="2184050"/>
              <a:chExt cx="8856000" cy="707886"/>
            </a:xfrm>
          </p:grpSpPr>
          <p:sp>
            <p:nvSpPr>
              <p:cNvPr id="30" name="Прямоугольник 29"/>
              <p:cNvSpPr/>
              <p:nvPr/>
            </p:nvSpPr>
            <p:spPr>
              <a:xfrm>
                <a:off x="1107214" y="2441899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</a:t>
                </a:r>
                <a:r>
                  <a:rPr lang="ru-RU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СРЕДНЯЯ ШКОЛА </a:t>
                </a:r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№8» 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8886833" y="2184050"/>
                <a:ext cx="47000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2</a:t>
                </a:r>
                <a:endPara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1077362" y="2865018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Группа 32"/>
            <p:cNvGrpSpPr/>
            <p:nvPr/>
          </p:nvGrpSpPr>
          <p:grpSpPr>
            <a:xfrm>
              <a:off x="810781" y="4554802"/>
              <a:ext cx="8856000" cy="707886"/>
              <a:chOff x="1077362" y="2204283"/>
              <a:chExt cx="8856000" cy="707886"/>
            </a:xfrm>
          </p:grpSpPr>
          <p:sp>
            <p:nvSpPr>
              <p:cNvPr id="34" name="Прямоугольник 33"/>
              <p:cNvSpPr/>
              <p:nvPr/>
            </p:nvSpPr>
            <p:spPr>
              <a:xfrm>
                <a:off x="1137066" y="2430796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МБОУ «</a:t>
                </a:r>
                <a:r>
                  <a:rPr lang="ru-RU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СРЕДНЯЯ ШКОЛА </a:t>
                </a:r>
                <a:r>
                  <a:rPr lang="ru-RU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№9»</a:t>
                </a:r>
                <a:endPara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35" name="Прямоугольник 34"/>
              <p:cNvSpPr/>
              <p:nvPr/>
            </p:nvSpPr>
            <p:spPr>
              <a:xfrm>
                <a:off x="8886833" y="2204283"/>
                <a:ext cx="470000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1</a:t>
                </a:r>
              </a:p>
            </p:txBody>
          </p: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1077362" y="2883120"/>
                <a:ext cx="8856000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7" name="Прямоугольник 36"/>
          <p:cNvSpPr/>
          <p:nvPr/>
        </p:nvSpPr>
        <p:spPr>
          <a:xfrm>
            <a:off x="404237" y="5550526"/>
            <a:ext cx="77497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ФГКОУ «ЕСВУ МВД РФ»</a:t>
            </a: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404237" y="5986296"/>
            <a:ext cx="885600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9" name="Прямоугольник 38"/>
          <p:cNvSpPr/>
          <p:nvPr/>
        </p:nvSpPr>
        <p:spPr>
          <a:xfrm>
            <a:off x="8175127" y="5355866"/>
            <a:ext cx="47000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636809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85662" y="248140"/>
            <a:ext cx="782374" cy="7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248140"/>
            <a:ext cx="9682624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Всероссийская олимпиада школьников по обществознанию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739897"/>
            <a:ext cx="12292208" cy="1283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185788" y="2077238"/>
            <a:ext cx="6125588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ШАЙФУТДИНОВА РЕГИНА,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УЧЕНИЦА 10 КЛАССА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МБОУ «СРЕДНЯЯ ШКОЛА №8» 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ЕЛАБУЖСКОГО РАЙОНА</a:t>
            </a:r>
          </a:p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РЕСПУБЛИКИ ТАТАРСТАН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04" y="1758345"/>
            <a:ext cx="3267842" cy="319134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18554" y="5183346"/>
            <a:ext cx="87582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УЧИТЕЛЬ </a:t>
            </a:r>
            <a:r>
              <a:rPr lang="ru-RU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БЕЛОВА </a:t>
            </a:r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 ОЛЬГА  АНАТОЛЬЕВНА</a:t>
            </a:r>
            <a:endParaRPr lang="ru-RU" sz="40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738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04594" y="386845"/>
            <a:ext cx="782374" cy="7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1" y="137448"/>
            <a:ext cx="9682624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Стипендия </a:t>
            </a:r>
          </a:p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Главы</a:t>
            </a: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 </a:t>
            </a: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Елабужского района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739897"/>
            <a:ext cx="12292208" cy="12836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289" y="2222872"/>
            <a:ext cx="3822510" cy="25168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5" name="Группа 14"/>
          <p:cNvGrpSpPr/>
          <p:nvPr/>
        </p:nvGrpSpPr>
        <p:grpSpPr>
          <a:xfrm>
            <a:off x="8184648" y="2802262"/>
            <a:ext cx="2812369" cy="1723549"/>
            <a:chOff x="8136107" y="2676930"/>
            <a:chExt cx="2812369" cy="1723549"/>
          </a:xfrm>
        </p:grpSpPr>
        <p:pic>
          <p:nvPicPr>
            <p:cNvPr id="16" name="Рисунок 15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36107" y="3223900"/>
              <a:ext cx="436723" cy="449660"/>
            </a:xfrm>
            <a:prstGeom prst="rect">
              <a:avLst/>
            </a:prstGeom>
          </p:spPr>
        </p:pic>
        <p:sp>
          <p:nvSpPr>
            <p:cNvPr id="17" name="Прямоугольник 16"/>
            <p:cNvSpPr/>
            <p:nvPr/>
          </p:nvSpPr>
          <p:spPr>
            <a:xfrm>
              <a:off x="8726714" y="2676930"/>
              <a:ext cx="2221762" cy="172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334</a:t>
              </a:r>
            </a:p>
            <a:p>
              <a:pPr algn="ctr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ТЫС. РУБЛЕЙ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4660743" y="2802262"/>
            <a:ext cx="2905652" cy="1723549"/>
            <a:chOff x="5302798" y="2561570"/>
            <a:chExt cx="2905652" cy="1723549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5986688" y="2561570"/>
              <a:ext cx="2221762" cy="172354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88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53</a:t>
              </a:r>
            </a:p>
            <a:p>
              <a:pPr algn="ctr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ШКОЛЬНИКА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302798" y="2908878"/>
              <a:ext cx="561315" cy="651850"/>
            </a:xfrm>
            <a:prstGeom prst="rect">
              <a:avLst/>
            </a:prstGeom>
          </p:spPr>
        </p:pic>
      </p:grp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86898" y="320289"/>
            <a:ext cx="1334013" cy="85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2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02AF5E7-F65F-4554-A991-6717DB2BADCC}"/>
              </a:ext>
            </a:extLst>
          </p:cNvPr>
          <p:cNvSpPr txBox="1"/>
          <p:nvPr/>
        </p:nvSpPr>
        <p:spPr>
          <a:xfrm>
            <a:off x="6962115" y="2311076"/>
            <a:ext cx="4519484" cy="199439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Одаренные дети: </a:t>
            </a:r>
          </a:p>
          <a:p>
            <a:pPr algn="ctr">
              <a:lnSpc>
                <a:spcPct val="90000"/>
              </a:lnSpc>
            </a:pPr>
            <a:r>
              <a:rPr lang="ru-RU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опыт, проблемы, перспективы</a:t>
            </a:r>
            <a:endParaRPr lang="ru-RU" sz="48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92D6E88-CF9F-4D40-B4E5-AB25004C338D}"/>
              </a:ext>
            </a:extLst>
          </p:cNvPr>
          <p:cNvSpPr txBox="1"/>
          <p:nvPr/>
        </p:nvSpPr>
        <p:spPr>
          <a:xfrm>
            <a:off x="6078989" y="5039583"/>
            <a:ext cx="5978483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Терентьева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Елена Дмитриевна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/>
            </a:r>
            <a:b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</a:b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н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ачальник</a:t>
            </a:r>
            <a:r>
              <a:rPr 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МКУ «Управление образования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604020202020204" charset="-52"/>
                <a:cs typeface="Calibri" panose="020F0502020204030204" pitchFamily="34" charset="0"/>
              </a:rPr>
              <a:t>ЕМР»</a:t>
            </a: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604020202020204" charset="-52"/>
              <a:cs typeface="Calibri" panose="020F0502020204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5098" y="170394"/>
            <a:ext cx="782374" cy="7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6220" y="5970228"/>
            <a:ext cx="5515780" cy="88777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8" r="30390"/>
          <a:stretch/>
        </p:blipFill>
        <p:spPr>
          <a:xfrm>
            <a:off x="-1" y="0"/>
            <a:ext cx="6346479" cy="687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983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2634" y="190434"/>
            <a:ext cx="571188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Всероссийская</a:t>
            </a:r>
          </a:p>
          <a:p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</a:t>
            </a: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редметная олимпиада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39572" y="137537"/>
            <a:ext cx="782374" cy="7200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730843"/>
            <a:ext cx="12292208" cy="12927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олимп.jpg"/>
          <p:cNvPicPr>
            <a:picLocks noChangeAspect="1"/>
          </p:cNvPicPr>
          <p:nvPr/>
        </p:nvPicPr>
        <p:blipFill>
          <a:blip r:embed="rId4" cstate="print"/>
          <a:srcRect l="13945" r="13945"/>
          <a:stretch>
            <a:fillRect/>
          </a:stretch>
        </p:blipFill>
        <p:spPr>
          <a:xfrm>
            <a:off x="373168" y="2482353"/>
            <a:ext cx="3900283" cy="297240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4861712" y="2855248"/>
            <a:ext cx="6120143" cy="1089283"/>
            <a:chOff x="-80787" y="1607518"/>
            <a:chExt cx="2399305" cy="1160730"/>
          </a:xfrm>
        </p:grpSpPr>
        <p:sp>
          <p:nvSpPr>
            <p:cNvPr id="10" name="Rectangle: Rounded Corners 3">
              <a:extLst>
                <a:ext uri="{FF2B5EF4-FFF2-40B4-BE49-F238E27FC236}">
                  <a16:creationId xmlns:a16="http://schemas.microsoft.com/office/drawing/2014/main" id="{255F3F88-EDDE-44D1-9313-2EB66BB0F773}"/>
                </a:ext>
              </a:extLst>
            </p:cNvPr>
            <p:cNvSpPr/>
            <p:nvPr/>
          </p:nvSpPr>
          <p:spPr>
            <a:xfrm>
              <a:off x="-80787" y="1845817"/>
              <a:ext cx="2399305" cy="652307"/>
            </a:xfrm>
            <a:prstGeom prst="roundRect">
              <a:avLst>
                <a:gd name="adj" fmla="val 8033"/>
              </a:avLst>
            </a:prstGeom>
            <a:solidFill>
              <a:schemeClr val="bg1"/>
            </a:solidFill>
            <a:ln w="19050">
              <a:solidFill>
                <a:srgbClr val="2E6CA4"/>
              </a:solidFill>
            </a:ln>
            <a:effectLst>
              <a:outerShdw blurRad="1206500" dist="876300" dir="8100000" sx="95000" sy="95000" algn="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876955" y="1607518"/>
              <a:ext cx="184730" cy="11607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endParaRPr lang="ru-RU" sz="9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Rectangle: Rounded Corners 3">
            <a:extLst>
              <a:ext uri="{FF2B5EF4-FFF2-40B4-BE49-F238E27FC236}">
                <a16:creationId xmlns:a16="http://schemas.microsoft.com/office/drawing/2014/main" id="{255F3F88-EDDE-44D1-9313-2EB66BB0F773}"/>
              </a:ext>
            </a:extLst>
          </p:cNvPr>
          <p:cNvSpPr/>
          <p:nvPr/>
        </p:nvSpPr>
        <p:spPr>
          <a:xfrm>
            <a:off x="4861710" y="2022603"/>
            <a:ext cx="6120143" cy="612155"/>
          </a:xfrm>
          <a:prstGeom prst="roundRect">
            <a:avLst>
              <a:gd name="adj" fmla="val 8033"/>
            </a:avLst>
          </a:prstGeom>
          <a:ln>
            <a:solidFill>
              <a:srgbClr val="F70D0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ШКОЛЬНЫЙ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ЭТАП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16" name="Rectangle: Rounded Corners 3">
            <a:extLst>
              <a:ext uri="{FF2B5EF4-FFF2-40B4-BE49-F238E27FC236}">
                <a16:creationId xmlns:a16="http://schemas.microsoft.com/office/drawing/2014/main" id="{255F3F88-EDDE-44D1-9313-2EB66BB0F773}"/>
              </a:ext>
            </a:extLst>
          </p:cNvPr>
          <p:cNvSpPr/>
          <p:nvPr/>
        </p:nvSpPr>
        <p:spPr>
          <a:xfrm>
            <a:off x="4889996" y="5104569"/>
            <a:ext cx="6120143" cy="612155"/>
          </a:xfrm>
          <a:prstGeom prst="roundRect">
            <a:avLst>
              <a:gd name="adj" fmla="val 8033"/>
            </a:avLst>
          </a:prstGeom>
          <a:solidFill>
            <a:schemeClr val="bg1"/>
          </a:solidFill>
          <a:ln w="19050">
            <a:solidFill>
              <a:srgbClr val="2E6CA4"/>
            </a:solidFill>
          </a:ln>
          <a:effectLst>
            <a:outerShdw blurRad="1206500" dist="876300" dir="8100000" sx="95000" sy="95000" algn="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ЗАКЛЮЧИТЕЛЬНЫЙ </a:t>
            </a:r>
            <a:r>
              <a:rPr lang="ru-RU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ЭТАП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18" name="Rectangle: Rounded Corners 3">
            <a:extLst>
              <a:ext uri="{FF2B5EF4-FFF2-40B4-BE49-F238E27FC236}">
                <a16:creationId xmlns:a16="http://schemas.microsoft.com/office/drawing/2014/main" id="{255F3F88-EDDE-44D1-9313-2EB66BB0F773}"/>
              </a:ext>
            </a:extLst>
          </p:cNvPr>
          <p:cNvSpPr/>
          <p:nvPr/>
        </p:nvSpPr>
        <p:spPr>
          <a:xfrm>
            <a:off x="4861711" y="4089336"/>
            <a:ext cx="6120143" cy="612155"/>
          </a:xfrm>
          <a:prstGeom prst="roundRect">
            <a:avLst>
              <a:gd name="adj" fmla="val 8033"/>
            </a:avLst>
          </a:prstGeom>
          <a:ln>
            <a:solidFill>
              <a:srgbClr val="F70D0D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РЕГИОНАЛЬНЫЙ ЭТАП</a:t>
            </a:r>
            <a:endParaRPr lang="ru-RU" sz="32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559596" y="3101483"/>
            <a:ext cx="47243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МУНИЦИПАЛЬНЫЙ ЭТАП</a:t>
            </a:r>
          </a:p>
        </p:txBody>
      </p:sp>
    </p:spTree>
    <p:extLst>
      <p:ext uri="{BB962C8B-B14F-4D97-AF65-F5344CB8AC3E}">
        <p14:creationId xmlns:p14="http://schemas.microsoft.com/office/powerpoint/2010/main" val="304234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49487" y="137537"/>
            <a:ext cx="782374" cy="7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552838"/>
            <a:ext cx="4517179" cy="6093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Школьный этап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977" y="5358384"/>
            <a:ext cx="12292208" cy="15594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44531" y="2871608"/>
            <a:ext cx="5247673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3"/>
            <a:r>
              <a:rPr lang="ru-RU" sz="2800" b="1" dirty="0" smtClean="0">
                <a:ln w="10160">
                  <a:solidFill>
                    <a:srgbClr val="70AD47">
                      <a:lumMod val="50000"/>
                    </a:srgb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endParaRPr lang="ru-RU" sz="2000" dirty="0" smtClean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  <a:p>
            <a:pPr lvl="0"/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  <a:p>
            <a:pPr lvl="0"/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   </a:t>
            </a: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19002" y="1538301"/>
            <a:ext cx="5130485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12 787 </a:t>
            </a:r>
            <a:r>
              <a:rPr lang="ru-RU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ОБУЧАЮЩИХСЯ</a:t>
            </a:r>
          </a:p>
          <a:p>
            <a:endParaRPr lang="ru-RU" dirty="0" smtClean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  <a:p>
            <a:pPr algn="ctr"/>
            <a:r>
              <a:rPr lang="ru-RU" sz="2800" b="1" dirty="0" smtClean="0">
                <a:solidFill>
                  <a:schemeClr val="accent5">
                    <a:lumMod val="50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ИЗ НИХ:</a:t>
            </a:r>
            <a:r>
              <a:rPr lang="ru-RU" sz="2800" b="1" dirty="0" smtClean="0">
                <a:solidFill>
                  <a:srgbClr val="C00000"/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	</a:t>
            </a:r>
            <a:endParaRPr lang="ru-RU" sz="2800" b="1" dirty="0">
              <a:solidFill>
                <a:srgbClr val="C00000"/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5346268" y="3160886"/>
            <a:ext cx="6362337" cy="1015664"/>
            <a:chOff x="4419341" y="3304935"/>
            <a:chExt cx="6362337" cy="101566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4419341" y="3304936"/>
              <a:ext cx="3052439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6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829</a:t>
              </a:r>
              <a:r>
                <a:rPr lang="ru-RU" sz="4400" b="1" dirty="0" smtClean="0">
                  <a:ln w="10160">
                    <a:solidFill>
                      <a:srgbClr val="FF0000"/>
                    </a:solidFill>
                    <a:prstDash val="solid"/>
                  </a:ln>
                  <a:solidFill>
                    <a:srgbClr val="FDC9B9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ПОБЕДИТЕЛЯ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8239379" y="3304935"/>
              <a:ext cx="2542299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6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948</a:t>
              </a:r>
              <a:r>
                <a:rPr lang="ru-RU" sz="4400" b="1" dirty="0" smtClean="0">
                  <a:ln w="10160">
                    <a:solidFill>
                      <a:srgbClr val="FF0000"/>
                    </a:solidFill>
                    <a:prstDash val="solid"/>
                  </a:ln>
                  <a:solidFill>
                    <a:srgbClr val="FDC9B9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ПРИЗЁРА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</p:grp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04" y="1889181"/>
            <a:ext cx="4229433" cy="2374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21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65683" y="200776"/>
            <a:ext cx="720000" cy="720000"/>
          </a:xfrm>
          <a:prstGeom prst="rect">
            <a:avLst/>
          </a:prstGeom>
        </p:spPr>
      </p:pic>
      <p:pic>
        <p:nvPicPr>
          <p:cNvPr id="47" name="Рисунок 4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593038"/>
            <a:ext cx="12292208" cy="13589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311378"/>
            <a:ext cx="5526639" cy="6093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Муниципальный этап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635599" y="108990"/>
            <a:ext cx="3806341" cy="123110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ru-RU" sz="14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r>
              <a:rPr lang="ru-RU" sz="60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1 208 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УЧАСТНИКОВ</a:t>
            </a:r>
            <a:endParaRPr lang="ru-RU" sz="8000" b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853493" y="1546599"/>
            <a:ext cx="8813288" cy="707886"/>
            <a:chOff x="1081032" y="2283853"/>
            <a:chExt cx="8856000" cy="707886"/>
          </a:xfrm>
        </p:grpSpPr>
        <p:sp>
          <p:nvSpPr>
            <p:cNvPr id="19" name="Прямоугольник 18"/>
            <p:cNvSpPr/>
            <p:nvPr/>
          </p:nvSpPr>
          <p:spPr>
            <a:xfrm>
              <a:off x="1140736" y="2534634"/>
              <a:ext cx="77497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МБОУ «ГИМНАЗИЯ №1-ЦЕНТР НАЦИОНАЛЬНОГО ОБРАЗОВАНИЯ» 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8885430" y="2283853"/>
              <a:ext cx="75533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36</a:t>
              </a:r>
              <a:endParaRPr lang="ru-RU" sz="4000" dirty="0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1081032" y="2903966"/>
              <a:ext cx="88560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Группа 20"/>
          <p:cNvGrpSpPr/>
          <p:nvPr/>
        </p:nvGrpSpPr>
        <p:grpSpPr>
          <a:xfrm>
            <a:off x="853493" y="2278254"/>
            <a:ext cx="8856000" cy="707886"/>
            <a:chOff x="1120074" y="2260083"/>
            <a:chExt cx="8856000" cy="707886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1140736" y="2534634"/>
              <a:ext cx="77497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МБОУ «СРЕДНЯЯ ШКОЛА №10»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8886833" y="2260083"/>
              <a:ext cx="75533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28</a:t>
              </a: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1120074" y="2903966"/>
              <a:ext cx="88560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Группа 24"/>
          <p:cNvGrpSpPr/>
          <p:nvPr/>
        </p:nvGrpSpPr>
        <p:grpSpPr>
          <a:xfrm>
            <a:off x="874155" y="3091414"/>
            <a:ext cx="8856000" cy="707886"/>
            <a:chOff x="504676" y="2275013"/>
            <a:chExt cx="8856000" cy="707886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504676" y="2390453"/>
              <a:ext cx="77497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МБОУ «</a:t>
              </a: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ГИМНАЗИЯ </a:t>
              </a:r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№4»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8250773" y="2275013"/>
              <a:ext cx="75533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23</a:t>
              </a:r>
              <a:endPara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>
              <a:off x="504676" y="2903966"/>
              <a:ext cx="88560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Группа 28"/>
          <p:cNvGrpSpPr/>
          <p:nvPr/>
        </p:nvGrpSpPr>
        <p:grpSpPr>
          <a:xfrm>
            <a:off x="810781" y="3889643"/>
            <a:ext cx="8856000" cy="707886"/>
            <a:chOff x="1077362" y="2416286"/>
            <a:chExt cx="8856000" cy="707886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1140736" y="2534634"/>
              <a:ext cx="77497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МБОУ «</a:t>
              </a: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СРЕДНЯЯ ШКОЛА </a:t>
              </a:r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№</a:t>
              </a: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9</a:t>
              </a:r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»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8886833" y="2416286"/>
              <a:ext cx="75533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endPara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1077362" y="3073243"/>
              <a:ext cx="88560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Группа 32"/>
          <p:cNvGrpSpPr/>
          <p:nvPr/>
        </p:nvGrpSpPr>
        <p:grpSpPr>
          <a:xfrm>
            <a:off x="810781" y="4770680"/>
            <a:ext cx="8856000" cy="707886"/>
            <a:chOff x="1077362" y="2420161"/>
            <a:chExt cx="8856000" cy="707886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1140736" y="2534634"/>
              <a:ext cx="7749767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МБОУ «</a:t>
              </a:r>
              <a:r>
                <a:rPr lang="ru-RU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СРЕДНЯЯ ШКОЛА </a:t>
              </a:r>
              <a:r>
                <a:rPr lang="ru-RU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rPr>
                <a:t>№8»</a:t>
              </a:r>
              <a:endPara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endParaRP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8886832" y="2420161"/>
              <a:ext cx="755335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 smtClean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  <a:endPara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6" name="Прямая соединительная линия 35"/>
            <p:cNvCxnSpPr/>
            <p:nvPr/>
          </p:nvCxnSpPr>
          <p:spPr>
            <a:xfrm>
              <a:off x="1077362" y="3073243"/>
              <a:ext cx="8856000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094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55594" y="111225"/>
            <a:ext cx="782374" cy="7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258073" y="221827"/>
            <a:ext cx="8804446" cy="6093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Показатели результативности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001062"/>
              </p:ext>
            </p:extLst>
          </p:nvPr>
        </p:nvGraphicFramePr>
        <p:xfrm>
          <a:off x="258072" y="921759"/>
          <a:ext cx="11502893" cy="5860192"/>
        </p:xfrm>
        <a:graphic>
          <a:graphicData uri="http://schemas.openxmlformats.org/drawingml/2006/table">
            <a:tbl>
              <a:tblPr firstRow="1" firstCol="1" bandRow="1">
                <a:tableStyleId>{3B4B98B0-60AC-42C2-AFA5-B58CD77FA1E5}</a:tableStyleId>
              </a:tblPr>
              <a:tblGrid>
                <a:gridCol w="5373183">
                  <a:extLst>
                    <a:ext uri="{9D8B030D-6E8A-4147-A177-3AD203B41FA5}">
                      <a16:colId xmlns:a16="http://schemas.microsoft.com/office/drawing/2014/main" val="2388166424"/>
                    </a:ext>
                  </a:extLst>
                </a:gridCol>
                <a:gridCol w="2245260">
                  <a:extLst>
                    <a:ext uri="{9D8B030D-6E8A-4147-A177-3AD203B41FA5}">
                      <a16:colId xmlns:a16="http://schemas.microsoft.com/office/drawing/2014/main" val="3761433600"/>
                    </a:ext>
                  </a:extLst>
                </a:gridCol>
                <a:gridCol w="2290902">
                  <a:extLst>
                    <a:ext uri="{9D8B030D-6E8A-4147-A177-3AD203B41FA5}">
                      <a16:colId xmlns:a16="http://schemas.microsoft.com/office/drawing/2014/main" val="1049945093"/>
                    </a:ext>
                  </a:extLst>
                </a:gridCol>
                <a:gridCol w="1593548">
                  <a:extLst>
                    <a:ext uri="{9D8B030D-6E8A-4147-A177-3AD203B41FA5}">
                      <a16:colId xmlns:a16="http://schemas.microsoft.com/office/drawing/2014/main" val="2258790411"/>
                    </a:ext>
                  </a:extLst>
                </a:gridCol>
              </a:tblGrid>
              <a:tr h="282352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Образовательные</a:t>
                      </a:r>
                      <a:r>
                        <a:rPr lang="ru-RU" sz="1400" b="0" baseline="0" dirty="0" smtClean="0">
                          <a:effectLst/>
                        </a:rPr>
                        <a:t> </a:t>
                      </a:r>
                      <a:r>
                        <a:rPr lang="ru-RU" sz="1400" b="0" dirty="0" smtClean="0">
                          <a:effectLst/>
                        </a:rPr>
                        <a:t>организации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3451" marR="13451" marT="6725" marB="6725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Призеры и </a:t>
                      </a:r>
                      <a:r>
                        <a:rPr lang="ru-RU" sz="1400" b="0" dirty="0" smtClean="0">
                          <a:effectLst/>
                        </a:rPr>
                        <a:t>победители</a:t>
                      </a:r>
                      <a:r>
                        <a:rPr lang="ru-RU" sz="1400" b="0" baseline="0" dirty="0" smtClean="0">
                          <a:effectLst/>
                        </a:rPr>
                        <a:t> </a:t>
                      </a:r>
                      <a:r>
                        <a:rPr lang="ru-RU" sz="1400" b="0" dirty="0" smtClean="0">
                          <a:effectLst/>
                        </a:rPr>
                        <a:t>2020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Призеры и </a:t>
                      </a:r>
                      <a:r>
                        <a:rPr lang="ru-RU" sz="1400" b="0" dirty="0" smtClean="0">
                          <a:effectLst/>
                        </a:rPr>
                        <a:t>победители</a:t>
                      </a:r>
                      <a:r>
                        <a:rPr lang="ru-RU" sz="1400" b="0" baseline="0" dirty="0" smtClean="0">
                          <a:effectLst/>
                        </a:rPr>
                        <a:t> </a:t>
                      </a:r>
                      <a:r>
                        <a:rPr lang="ru-RU" sz="1400" b="0" dirty="0" smtClean="0">
                          <a:effectLst/>
                        </a:rPr>
                        <a:t>2021 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indent="-6350" algn="ctr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Динамика</a:t>
                      </a:r>
                      <a:r>
                        <a:rPr lang="ru-RU" sz="1400" b="0" baseline="0" dirty="0" smtClean="0">
                          <a:effectLst/>
                        </a:rPr>
                        <a:t> </a:t>
                      </a:r>
                      <a:r>
                        <a:rPr lang="ru-RU" sz="1400" b="0" dirty="0" smtClean="0">
                          <a:effectLst/>
                        </a:rPr>
                        <a:t>за </a:t>
                      </a:r>
                      <a:r>
                        <a:rPr lang="ru-RU" sz="1400" b="0" dirty="0">
                          <a:effectLst/>
                        </a:rPr>
                        <a:t>2 года</a:t>
                      </a:r>
                      <a:endParaRPr lang="ru-RU" sz="14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59878321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«Гимназия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№1-ЦНО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989902412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№10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-19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66949815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«Гимназия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№4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-4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04113632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№9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-17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99541324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№8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72995806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МАОУ ПОК «Адымнар- Алабуга»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372668609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«Ст.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Юрашская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93610177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№1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517513824"/>
                  </a:ext>
                </a:extLst>
              </a:tr>
              <a:tr h="115677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№2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420566612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Б.Шурнякская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688440335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«Гимназия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№2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46689895"/>
                  </a:ext>
                </a:extLst>
              </a:tr>
              <a:tr h="110297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«Поспеловская СОШ» ЕМР РТ 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937780369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№6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-5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07944362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№3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-3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504656407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«Танаевская СОШ»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+1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97096764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just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ОШ «Университетская» </a:t>
                      </a:r>
                      <a:r>
                        <a:rPr lang="ru-RU" sz="1400" b="0" kern="120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ЕИ К(П)ФУ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179754238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Мортовская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-2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35552420"/>
                  </a:ext>
                </a:extLst>
              </a:tr>
              <a:tr h="110297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«ООШ </a:t>
                      </a: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№11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51245009"/>
                  </a:ext>
                </a:extLst>
              </a:tr>
              <a:tr h="110297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Бехтеревская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675128258"/>
                  </a:ext>
                </a:extLst>
              </a:tr>
              <a:tr h="110297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Костенеевская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СОШ» ЕМР РТ 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393865175"/>
                  </a:ext>
                </a:extLst>
              </a:tr>
              <a:tr h="113435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«Яковлевская СОШ» ЕМР РТ 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369186563"/>
                  </a:ext>
                </a:extLst>
              </a:tr>
              <a:tr h="110297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«Ст.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Куклюкская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ООШ» ЕМР РТ 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595017333"/>
                  </a:ext>
                </a:extLst>
              </a:tr>
              <a:tr h="110297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МБОУ «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Лекаревская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СОШ» ЕМР РТ</a:t>
                      </a: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3892392316"/>
                  </a:ext>
                </a:extLst>
              </a:tr>
              <a:tr h="193692">
                <a:tc>
                  <a:txBody>
                    <a:bodyPr/>
                    <a:lstStyle/>
                    <a:p>
                      <a:pPr marL="0" marR="269875" indent="457200" algn="l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ИТОГО 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9050" marR="19050" marT="9525" marB="9525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205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170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269875" indent="45720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24768639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6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592" y="303539"/>
            <a:ext cx="782374" cy="720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84821" y="237287"/>
            <a:ext cx="8581736" cy="6093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Низкая результативность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589473"/>
            <a:ext cx="12292208" cy="14340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426665" y="1331086"/>
            <a:ext cx="12928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КОЛИЧЕСТВО </a:t>
            </a:r>
          </a:p>
          <a:p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УЧАСТНИКОВ</a:t>
            </a:r>
            <a:endParaRPr lang="ru-RU" sz="1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8966557" y="1330223"/>
            <a:ext cx="2403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КОЛИЧЕСТВО </a:t>
            </a:r>
          </a:p>
          <a:p>
            <a:pPr algn="ctr"/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ПОБЕДИТЕЛЕЙ И ПРИЗЕРОВ</a:t>
            </a:r>
            <a:endParaRPr lang="ru-RU" sz="1400" b="1" dirty="0"/>
          </a:p>
        </p:txBody>
      </p:sp>
      <p:grpSp>
        <p:nvGrpSpPr>
          <p:cNvPr id="7" name="Группа 6"/>
          <p:cNvGrpSpPr/>
          <p:nvPr/>
        </p:nvGrpSpPr>
        <p:grpSpPr>
          <a:xfrm>
            <a:off x="650358" y="2158671"/>
            <a:ext cx="9678749" cy="712680"/>
            <a:chOff x="590942" y="1791066"/>
            <a:chExt cx="9678749" cy="712680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590942" y="1791066"/>
              <a:ext cx="7771804" cy="707886"/>
              <a:chOff x="1081032" y="2365357"/>
              <a:chExt cx="7809471" cy="707886"/>
            </a:xfrm>
          </p:grpSpPr>
          <p:sp>
            <p:nvSpPr>
              <p:cNvPr id="26" name="Прямоугольник 25"/>
              <p:cNvSpPr/>
              <p:nvPr/>
            </p:nvSpPr>
            <p:spPr>
              <a:xfrm>
                <a:off x="1140736" y="2534634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ИСТОРИЯ ТАТАРСТАНА И ТАТАРСКОГО НАРОДА</a:t>
                </a:r>
                <a:endParaRPr lang="ru-RU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32" name="Прямоугольник 31"/>
              <p:cNvSpPr/>
              <p:nvPr/>
            </p:nvSpPr>
            <p:spPr>
              <a:xfrm>
                <a:off x="7068091" y="2365357"/>
                <a:ext cx="75899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14</a:t>
                </a:r>
                <a:endParaRPr lang="ru-RU" sz="4000" dirty="0"/>
              </a:p>
            </p:txBody>
          </p: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1081032" y="2903966"/>
                <a:ext cx="5172951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Прямоугольник 35"/>
            <p:cNvSpPr/>
            <p:nvPr/>
          </p:nvSpPr>
          <p:spPr>
            <a:xfrm>
              <a:off x="9799691" y="1795860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ru-RU" sz="4000" dirty="0"/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650358" y="3232737"/>
            <a:ext cx="9678749" cy="712680"/>
            <a:chOff x="590942" y="1791066"/>
            <a:chExt cx="9678749" cy="712680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590942" y="1791066"/>
              <a:ext cx="7771804" cy="707886"/>
              <a:chOff x="1081032" y="2365357"/>
              <a:chExt cx="7809471" cy="707886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1140736" y="2534634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ХИМИЯ</a:t>
                </a:r>
                <a:endParaRPr lang="ru-RU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7068091" y="2365357"/>
                <a:ext cx="75899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 smtClean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20</a:t>
                </a:r>
                <a:endParaRPr lang="ru-RU" sz="4000" dirty="0"/>
              </a:p>
            </p:txBody>
          </p:sp>
          <p:cxnSp>
            <p:nvCxnSpPr>
              <p:cNvPr id="42" name="Прямая соединительная линия 41"/>
              <p:cNvCxnSpPr/>
              <p:nvPr/>
            </p:nvCxnSpPr>
            <p:spPr>
              <a:xfrm>
                <a:off x="1081032" y="2903966"/>
                <a:ext cx="5172951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Прямоугольник 38"/>
            <p:cNvSpPr/>
            <p:nvPr/>
          </p:nvSpPr>
          <p:spPr>
            <a:xfrm>
              <a:off x="9799691" y="1795860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ru-RU" sz="4000" dirty="0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650358" y="4512255"/>
            <a:ext cx="9678749" cy="712680"/>
            <a:chOff x="590942" y="1791066"/>
            <a:chExt cx="9678749" cy="712680"/>
          </a:xfrm>
        </p:grpSpPr>
        <p:grpSp>
          <p:nvGrpSpPr>
            <p:cNvPr id="44" name="Группа 43"/>
            <p:cNvGrpSpPr/>
            <p:nvPr/>
          </p:nvGrpSpPr>
          <p:grpSpPr>
            <a:xfrm>
              <a:off x="590942" y="1791066"/>
              <a:ext cx="7771804" cy="707886"/>
              <a:chOff x="1081032" y="2365357"/>
              <a:chExt cx="7809471" cy="707886"/>
            </a:xfrm>
          </p:grpSpPr>
          <p:sp>
            <p:nvSpPr>
              <p:cNvPr id="46" name="Прямоугольник 45"/>
              <p:cNvSpPr/>
              <p:nvPr/>
            </p:nvSpPr>
            <p:spPr>
              <a:xfrm>
                <a:off x="1140736" y="2534634"/>
                <a:ext cx="7749767" cy="3693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b="1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PT Sans" panose="020B0503020203020204" pitchFamily="34" charset="-52"/>
                    <a:cs typeface="Calibri" panose="020F0502020204030204" pitchFamily="34" charset="0"/>
                  </a:rPr>
                  <a:t>ИНФОРМАТИКА</a:t>
                </a:r>
                <a:endParaRPr lang="ru-RU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T Sans" panose="020B0503020203020204" pitchFamily="34" charset="-52"/>
                  <a:cs typeface="Calibri" panose="020F0502020204030204" pitchFamily="34" charset="0"/>
                </a:endParaRPr>
              </a:p>
            </p:txBody>
          </p:sp>
          <p:sp>
            <p:nvSpPr>
              <p:cNvPr id="47" name="Прямоугольник 46"/>
              <p:cNvSpPr/>
              <p:nvPr/>
            </p:nvSpPr>
            <p:spPr>
              <a:xfrm>
                <a:off x="7068091" y="2365357"/>
                <a:ext cx="758996" cy="7078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ru-RU" sz="4000" b="1" dirty="0">
                    <a:ln w="10160">
                      <a:solidFill>
                        <a:schemeClr val="accent5"/>
                      </a:solidFill>
                      <a:prstDash val="solid"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Arial" panose="020B0604020202020204" pitchFamily="34" charset="0"/>
                    <a:cs typeface="Arial" panose="020B0604020202020204" pitchFamily="34" charset="0"/>
                  </a:rPr>
                  <a:t>13</a:t>
                </a:r>
              </a:p>
            </p:txBody>
          </p:sp>
          <p:cxnSp>
            <p:nvCxnSpPr>
              <p:cNvPr id="48" name="Прямая соединительная линия 47"/>
              <p:cNvCxnSpPr/>
              <p:nvPr/>
            </p:nvCxnSpPr>
            <p:spPr>
              <a:xfrm>
                <a:off x="1081032" y="2903966"/>
                <a:ext cx="5172951" cy="0"/>
              </a:xfrm>
              <a:prstGeom prst="line">
                <a:avLst/>
              </a:prstGeom>
            </p:spPr>
            <p:style>
              <a:lnRef idx="3">
                <a:schemeClr val="accent1"/>
              </a:lnRef>
              <a:fillRef idx="0">
                <a:schemeClr val="accent1"/>
              </a:fillRef>
              <a:effectRef idx="2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5" name="Прямоугольник 44"/>
            <p:cNvSpPr/>
            <p:nvPr/>
          </p:nvSpPr>
          <p:spPr>
            <a:xfrm>
              <a:off x="9799691" y="1795860"/>
              <a:ext cx="47000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4000" b="1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ru-RU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51942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592" y="303539"/>
            <a:ext cx="782374" cy="720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293895"/>
            <a:ext cx="12292208" cy="1787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248140"/>
            <a:ext cx="9682624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Профильная </a:t>
            </a:r>
          </a:p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смена по химии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44532" y="1871627"/>
            <a:ext cx="4529193" cy="301757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03170" y="2424210"/>
            <a:ext cx="642726" cy="60097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6" cstate="screen">
            <a:grayscl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0234" y="3476365"/>
            <a:ext cx="642726" cy="600976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6184441" y="2655854"/>
            <a:ext cx="5658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ПРОФЕССОРСКО-ПРЕПОДАВАТЕЛЬСКИЙ СОСТАВ КФУ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184441" y="3708009"/>
            <a:ext cx="56580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ПРЕПОДАВАТЕЛИ ПО МАТЕМАТИКЕ И ФИЗИКЕ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graphicFrame>
        <p:nvGraphicFramePr>
          <p:cNvPr id="26" name="Объект 2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6357153"/>
              </p:ext>
            </p:extLst>
          </p:nvPr>
        </p:nvGraphicFramePr>
        <p:xfrm>
          <a:off x="7909536" y="-26580"/>
          <a:ext cx="2520055" cy="14658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8" name="Точечный рисунок" r:id="rId7" imgW="4543560" imgH="3048120" progId="PBrush">
                  <p:embed/>
                </p:oleObj>
              </mc:Choice>
              <mc:Fallback>
                <p:oleObj name="Точечный рисунок" r:id="rId7" imgW="4543560" imgH="3048120" progId="PBrush">
                  <p:embed/>
                  <p:pic>
                    <p:nvPicPr>
                      <p:cNvPr id="0" name="Picture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09536" y="-26580"/>
                        <a:ext cx="2520055" cy="14658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0536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592" y="303539"/>
            <a:ext cx="782374" cy="720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293895"/>
            <a:ext cx="12292208" cy="1787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248140"/>
            <a:ext cx="9682624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Ресурсный центр </a:t>
            </a:r>
          </a:p>
          <a:p>
            <a:pPr>
              <a:lnSpc>
                <a:spcPct val="90000"/>
              </a:lnSpc>
            </a:pPr>
            <a:r>
              <a:rPr lang="ru-RU" sz="4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</a:t>
            </a: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о подготовке к истории Татарстана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12763" y="3098267"/>
            <a:ext cx="464820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УСИЛЕНИЕ СЕТЕВОГО ВЗИМОДЕЙСТВИЯ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015" y="1879803"/>
            <a:ext cx="4518697" cy="30012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3963" y="2702289"/>
            <a:ext cx="1828800" cy="1161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087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3F5C20A-65CD-41FF-8BFB-A3C95E6FBF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78592" y="303539"/>
            <a:ext cx="782374" cy="7200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208" y="5293895"/>
            <a:ext cx="12292208" cy="1787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7197345F-E86D-40AF-85BE-611C4ED7B1C1}"/>
              </a:ext>
            </a:extLst>
          </p:cNvPr>
          <p:cNvSpPr txBox="1"/>
          <p:nvPr/>
        </p:nvSpPr>
        <p:spPr>
          <a:xfrm>
            <a:off x="344532" y="248140"/>
            <a:ext cx="9682624" cy="121879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Подготовка </a:t>
            </a:r>
          </a:p>
          <a:p>
            <a:pPr>
              <a:lnSpc>
                <a:spcPct val="90000"/>
              </a:lnSpc>
            </a:pPr>
            <a:r>
              <a:rPr lang="ru-RU" sz="4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к олимпиаде по информатике</a:t>
            </a:r>
            <a:endParaRPr lang="ru-RU" sz="4400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330389" y="3052629"/>
            <a:ext cx="46482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PT Sans" panose="020B0503020203020204" pitchFamily="34" charset="-52"/>
                <a:cs typeface="Calibri" panose="020F0502020204030204" pitchFamily="34" charset="0"/>
              </a:rPr>
              <a:t>СПЕЦИАЛИСТЫ В ОБЛАСТИ ПРОГРАММИРОВАНИЯ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  <a:latin typeface="PT Sans" panose="020B0503020203020204" pitchFamily="34" charset="-52"/>
              <a:cs typeface="Calibri" panose="020F050202020403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85"/>
          <a:stretch/>
        </p:blipFill>
        <p:spPr>
          <a:xfrm>
            <a:off x="412888" y="1998726"/>
            <a:ext cx="3525370" cy="270459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2669" y="2451024"/>
            <a:ext cx="16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435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2069</TotalTime>
  <Words>630</Words>
  <Application>Microsoft Office PowerPoint</Application>
  <PresentationFormat>Широкоэкранный</PresentationFormat>
  <Paragraphs>246</Paragraphs>
  <Slides>18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Calibri Light</vt:lpstr>
      <vt:lpstr>PT Sans</vt:lpstr>
      <vt:lpstr>Times New Roman</vt:lpstr>
      <vt:lpstr>Тема Office</vt:lpstr>
      <vt:lpstr>Точечный рисунок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Алена Балобанова</dc:creator>
  <cp:lastModifiedBy>Алена Балобанова</cp:lastModifiedBy>
  <cp:revision>514</cp:revision>
  <dcterms:created xsi:type="dcterms:W3CDTF">2021-03-03T11:13:58Z</dcterms:created>
  <dcterms:modified xsi:type="dcterms:W3CDTF">2021-06-25T09:00:59Z</dcterms:modified>
</cp:coreProperties>
</file>